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0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9753600" cy="7315200"/>
  <p:notesSz cx="6858000" cy="9144000"/>
  <p:embeddedFontLst>
    <p:embeddedFont>
      <p:font typeface="Arial" charset="1" panose="020B0604020202020204"/>
      <p:regular r:id="rId23"/>
    </p:embeddedFont>
    <p:embeddedFont>
      <p:font typeface="Dela Gothic One" charset="1" panose="00000500000000000000"/>
      <p:regular r:id="rId25"/>
    </p:embeddedFont>
    <p:embeddedFont>
      <p:font typeface="Century Gothic Paneuropean" charset="1" panose="020B0502020202020204"/>
      <p:regular r:id="rId26"/>
    </p:embeddedFont>
    <p:embeddedFont>
      <p:font typeface="Open Sans" charset="1" panose="020B0606030504020204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notesMasters/notesMaster1.xml" Type="http://schemas.openxmlformats.org/officeDocument/2006/relationships/notesMaster"/><Relationship Id="rId21" Target="theme/theme2.xml" Type="http://schemas.openxmlformats.org/officeDocument/2006/relationships/theme"/><Relationship Id="rId22" Target="notesSlides/notesSlide1.xml" Type="http://schemas.openxmlformats.org/officeDocument/2006/relationships/notesSlide"/><Relationship Id="rId23" Target="fonts/font23.fntdata" Type="http://schemas.openxmlformats.org/officeDocument/2006/relationships/font"/><Relationship Id="rId24" Target="notesSlides/notesSlide2.xml" Type="http://schemas.openxmlformats.org/officeDocument/2006/relationships/notes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notesSlides/notesSlide3.xml" Type="http://schemas.openxmlformats.org/officeDocument/2006/relationships/notesSlide"/><Relationship Id="rId28" Target="notesSlides/notesSlide4.xml" Type="http://schemas.openxmlformats.org/officeDocument/2006/relationships/notesSlide"/><Relationship Id="rId29" Target="notesSlides/notesSlide5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6.xml" Type="http://schemas.openxmlformats.org/officeDocument/2006/relationships/notesSlide"/><Relationship Id="rId31" Target="notesSlides/notesSlide7.xml" Type="http://schemas.openxmlformats.org/officeDocument/2006/relationships/notesSlide"/><Relationship Id="rId32" Target="notesSlides/notesSlide8.xml" Type="http://schemas.openxmlformats.org/officeDocument/2006/relationships/notesSlide"/><Relationship Id="rId33" Target="notesSlides/notesSlide9.xml" Type="http://schemas.openxmlformats.org/officeDocument/2006/relationships/notesSlide"/><Relationship Id="rId34" Target="notesSlides/notesSlide10.xml" Type="http://schemas.openxmlformats.org/officeDocument/2006/relationships/notesSlide"/><Relationship Id="rId35" Target="fonts/font35.fntdata" Type="http://schemas.openxmlformats.org/officeDocument/2006/relationships/font"/><Relationship Id="rId36" Target="notesSlides/notesSlide11.xml" Type="http://schemas.openxmlformats.org/officeDocument/2006/relationships/notesSlide"/><Relationship Id="rId37" Target="notesSlides/notesSlide12.xml" Type="http://schemas.openxmlformats.org/officeDocument/2006/relationships/notesSlide"/><Relationship Id="rId38" Target="notesSlides/notesSlide13.xml" Type="http://schemas.openxmlformats.org/officeDocument/2006/relationships/notesSlide"/><Relationship Id="rId39" Target="notesSlides/notesSlide14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gif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1.gif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1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8366" y="1565587"/>
            <a:ext cx="8787722" cy="1582709"/>
            <a:chOff x="0" y="0"/>
            <a:chExt cx="11716963" cy="21102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16962" cy="2110279"/>
            </a:xfrm>
            <a:custGeom>
              <a:avLst/>
              <a:gdLst/>
              <a:ahLst/>
              <a:cxnLst/>
              <a:rect r="r" b="b" t="t" l="l"/>
              <a:pathLst>
                <a:path h="2110279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2110279"/>
                  </a:lnTo>
                  <a:lnTo>
                    <a:pt x="0" y="21102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1716963" cy="212932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Benjamin Felippe Martins Santos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Luigi Pozzani de Souza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Murilo Dias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Nicolas Camargo Costa Ceccato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Nickolas Lins de Lemos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53738" y="3657600"/>
            <a:ext cx="8996978" cy="767273"/>
            <a:chOff x="0" y="0"/>
            <a:chExt cx="11995971" cy="1023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995971" cy="1023031"/>
            </a:xfrm>
            <a:custGeom>
              <a:avLst/>
              <a:gdLst/>
              <a:ahLst/>
              <a:cxnLst/>
              <a:rect r="r" b="b" t="t" l="l"/>
              <a:pathLst>
                <a:path h="1023031" w="11995971">
                  <a:moveTo>
                    <a:pt x="0" y="0"/>
                  </a:moveTo>
                  <a:lnTo>
                    <a:pt x="11995971" y="0"/>
                  </a:lnTo>
                  <a:lnTo>
                    <a:pt x="11995971" y="1023031"/>
                  </a:lnTo>
                  <a:lnTo>
                    <a:pt x="0" y="10230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1995971" cy="10420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255"/>
                </a:lnSpc>
              </a:pPr>
              <a:r>
                <a:rPr lang="en-US" sz="2712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LICENCIAMENTO DE SOFTWARE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36677" y="5313717"/>
            <a:ext cx="8787722" cy="544415"/>
            <a:chOff x="0" y="0"/>
            <a:chExt cx="11716963" cy="72588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16962" cy="725887"/>
            </a:xfrm>
            <a:custGeom>
              <a:avLst/>
              <a:gdLst/>
              <a:ahLst/>
              <a:cxnLst/>
              <a:rect r="r" b="b" t="t" l="l"/>
              <a:pathLst>
                <a:path h="725887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725887"/>
                  </a:lnTo>
                  <a:lnTo>
                    <a:pt x="0" y="7258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1716963" cy="74493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Orentadores: Prof. Ronildo / Prof. Roberto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58366" y="6357907"/>
            <a:ext cx="8787722" cy="696884"/>
            <a:chOff x="0" y="0"/>
            <a:chExt cx="11716963" cy="9291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716962" cy="929179"/>
            </a:xfrm>
            <a:custGeom>
              <a:avLst/>
              <a:gdLst/>
              <a:ahLst/>
              <a:cxnLst/>
              <a:rect r="r" b="b" t="t" l="l"/>
              <a:pathLst>
                <a:path h="929179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929179"/>
                  </a:lnTo>
                  <a:lnTo>
                    <a:pt x="0" y="929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1716963" cy="94822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JUNDIAÍ-SP</a:t>
              </a:r>
            </a:p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2025</a:t>
              </a: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4415310" y="246225"/>
            <a:ext cx="4930778" cy="764135"/>
            <a:chOff x="0" y="0"/>
            <a:chExt cx="6574371" cy="101884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74409" cy="1018794"/>
            </a:xfrm>
            <a:custGeom>
              <a:avLst/>
              <a:gdLst/>
              <a:ahLst/>
              <a:cxnLst/>
              <a:rect r="r" b="b" t="t" l="l"/>
              <a:pathLst>
                <a:path h="1018794" w="6574409">
                  <a:moveTo>
                    <a:pt x="0" y="0"/>
                  </a:moveTo>
                  <a:lnTo>
                    <a:pt x="6574409" y="0"/>
                  </a:lnTo>
                  <a:lnTo>
                    <a:pt x="6574409" y="1018794"/>
                  </a:lnTo>
                  <a:lnTo>
                    <a:pt x="0" y="1018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30" r="0" b="-35"/>
              </a:stretch>
            </a:blip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2983647" y="58592"/>
            <a:ext cx="1431662" cy="1141145"/>
            <a:chOff x="0" y="0"/>
            <a:chExt cx="1908883" cy="152152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08937" cy="1521587"/>
            </a:xfrm>
            <a:custGeom>
              <a:avLst/>
              <a:gdLst/>
              <a:ahLst/>
              <a:cxnLst/>
              <a:rect r="r" b="b" t="t" l="l"/>
              <a:pathLst>
                <a:path h="1521587" w="1908937">
                  <a:moveTo>
                    <a:pt x="0" y="0"/>
                  </a:moveTo>
                  <a:lnTo>
                    <a:pt x="1908937" y="0"/>
                  </a:lnTo>
                  <a:lnTo>
                    <a:pt x="1908937" y="1521587"/>
                  </a:lnTo>
                  <a:lnTo>
                    <a:pt x="0" y="15215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95" t="0" r="-92" b="3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6242471" y="1997278"/>
            <a:ext cx="2968256" cy="317582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17110" y="1520825"/>
            <a:ext cx="5135976" cy="422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Quais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são as van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t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ag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n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 prátic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as 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u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oftw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livre?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o softw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li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vr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ntr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ib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u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para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inova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ção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?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u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ai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são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os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en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nt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us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ftw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livr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 gran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empres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s?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que a 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usênci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 de suporte profissional pode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er u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rob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ema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?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599545" y="0"/>
            <a:ext cx="4154055" cy="7412177"/>
          </a:xfrm>
          <a:custGeom>
            <a:avLst/>
            <a:gdLst/>
            <a:ahLst/>
            <a:cxnLst/>
            <a:rect r="r" b="b" t="t" l="l"/>
            <a:pathLst>
              <a:path h="7412177" w="4154055">
                <a:moveTo>
                  <a:pt x="0" y="0"/>
                </a:moveTo>
                <a:lnTo>
                  <a:pt x="4154055" y="0"/>
                </a:lnTo>
                <a:lnTo>
                  <a:pt x="4154055" y="7412177"/>
                </a:lnTo>
                <a:lnTo>
                  <a:pt x="0" y="74121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6411" t="0" r="-5815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7851" y="1222561"/>
            <a:ext cx="5112737" cy="2560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2"/>
              </a:lnSpc>
            </a:pPr>
            <a:r>
              <a:rPr lang="en-US" sz="244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algn="l" marL="527773" indent="-263887" lvl="1">
              <a:lnSpc>
                <a:spcPts val="3422"/>
              </a:lnSpc>
              <a:buFont typeface="Arial"/>
              <a:buChar char="•"/>
            </a:pPr>
            <a:r>
              <a:rPr lang="en-US" sz="2444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Existe alguma lei para a regulamentação do licenciamento de softwares</a:t>
            </a:r>
          </a:p>
          <a:p>
            <a:pPr algn="l" marL="527773" indent="-263887" lvl="1">
              <a:lnSpc>
                <a:spcPts val="3422"/>
              </a:lnSpc>
              <a:buFont typeface="Arial"/>
              <a:buChar char="•"/>
            </a:pPr>
            <a:r>
              <a:rPr lang="en-US" sz="2444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Copyleft, autoria.</a:t>
            </a:r>
          </a:p>
          <a:p>
            <a:pPr algn="l">
              <a:lnSpc>
                <a:spcPts val="3422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37851" y="357001"/>
            <a:ext cx="6136529" cy="37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Regulamentação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51323" y="61188"/>
            <a:ext cx="5423531" cy="670332"/>
            <a:chOff x="0" y="0"/>
            <a:chExt cx="7231374" cy="8937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231374" cy="893776"/>
            </a:xfrm>
            <a:custGeom>
              <a:avLst/>
              <a:gdLst/>
              <a:ahLst/>
              <a:cxnLst/>
              <a:rect r="r" b="b" t="t" l="l"/>
              <a:pathLst>
                <a:path h="893776" w="7231374">
                  <a:moveTo>
                    <a:pt x="0" y="0"/>
                  </a:moveTo>
                  <a:lnTo>
                    <a:pt x="7231374" y="0"/>
                  </a:lnTo>
                  <a:lnTo>
                    <a:pt x="7231374" y="893776"/>
                  </a:lnTo>
                  <a:lnTo>
                    <a:pt x="0" y="8937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7231374" cy="89377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892"/>
                </a:lnSpc>
              </a:pPr>
              <a:r>
                <a:rPr lang="en-US" sz="3243">
                  <a:solidFill>
                    <a:srgbClr val="000000"/>
                  </a:solidFill>
                  <a:latin typeface="Dela Gothic One"/>
                  <a:ea typeface="Dela Gothic One"/>
                  <a:cs typeface="Dela Gothic One"/>
                  <a:sym typeface="Dela Gothic One"/>
                </a:rPr>
                <a:t>Considerações Finais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892375" y="731520"/>
            <a:ext cx="3861225" cy="6496959"/>
          </a:xfrm>
          <a:custGeom>
            <a:avLst/>
            <a:gdLst/>
            <a:ahLst/>
            <a:cxnLst/>
            <a:rect r="r" b="b" t="t" l="l"/>
            <a:pathLst>
              <a:path h="6496959" w="3861225">
                <a:moveTo>
                  <a:pt x="0" y="0"/>
                </a:moveTo>
                <a:lnTo>
                  <a:pt x="3861225" y="0"/>
                </a:lnTo>
                <a:lnTo>
                  <a:pt x="3861225" y="6496959"/>
                </a:lnTo>
                <a:lnTo>
                  <a:pt x="0" y="64969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9582" t="0" r="-9636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8150" y="1213616"/>
            <a:ext cx="4701139" cy="548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al foi o foco principal da pesquisa sobre licenciamento de software?</a:t>
            </a: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Richard Stallman (2002) afirma sobre software livre?</a:t>
            </a: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restrições a UNESCO (2017) destaca nas licenças proprietárias?</a:t>
            </a: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implicações a pesquisa conseguiu mostrar sobre o licenciamento de software?</a:t>
            </a: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Como a pesquisa ajudou a entender o equilíbrio entre propriedade intelectual e acesso à tecnologia?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7567" y="292261"/>
            <a:ext cx="8787722" cy="1221011"/>
            <a:chOff x="0" y="0"/>
            <a:chExt cx="11716963" cy="16280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16962" cy="1628015"/>
            </a:xfrm>
            <a:custGeom>
              <a:avLst/>
              <a:gdLst/>
              <a:ahLst/>
              <a:cxnLst/>
              <a:rect r="r" b="b" t="t" l="l"/>
              <a:pathLst>
                <a:path h="1628015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1628015"/>
                  </a:lnTo>
                  <a:lnTo>
                    <a:pt x="0" y="16280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1716963" cy="164706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092"/>
                </a:lnSpc>
              </a:pPr>
              <a:r>
                <a:rPr lang="en-US" sz="1743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Referências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87567" y="1694062"/>
            <a:ext cx="8787722" cy="4265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25"/>
              </a:lnSpc>
            </a:pPr>
            <a:r>
              <a:rPr lang="en-US" sz="193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Coloque aqui as referências de acordo com as normas</a:t>
            </a:r>
          </a:p>
          <a:p>
            <a:pPr algn="l">
              <a:lnSpc>
                <a:spcPts val="2325"/>
              </a:lnSpc>
            </a:pPr>
            <a:r>
              <a:rPr lang="en-US" sz="193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 na hora da apresentas mantenha este slide por alguns</a:t>
            </a:r>
          </a:p>
          <a:p>
            <a:pPr algn="l">
              <a:lnSpc>
                <a:spcPts val="2325"/>
              </a:lnSpc>
            </a:pPr>
            <a:r>
              <a:rPr lang="en-US" sz="193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segundos, colocando o slide inicial e abrindo para perguntas.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8366" y="1565587"/>
            <a:ext cx="8787722" cy="1877984"/>
            <a:chOff x="0" y="0"/>
            <a:chExt cx="11716963" cy="25039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16962" cy="2503979"/>
            </a:xfrm>
            <a:custGeom>
              <a:avLst/>
              <a:gdLst/>
              <a:ahLst/>
              <a:cxnLst/>
              <a:rect r="r" b="b" t="t" l="l"/>
              <a:pathLst>
                <a:path h="2503979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2503979"/>
                  </a:lnTo>
                  <a:lnTo>
                    <a:pt x="0" y="25039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1716963" cy="252302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Benjamin Fe</a:t>
              </a: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lippe Martins Santos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Luigi Pozzani de Souza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Murilo Dias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Nicolas Camargo Costa Ceccato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Nickolas Lins de Lemos</a:t>
              </a:r>
            </a:p>
            <a:p>
              <a:pPr algn="r">
                <a:lnSpc>
                  <a:spcPts val="232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82939" y="3657600"/>
            <a:ext cx="8787722" cy="767273"/>
            <a:chOff x="0" y="0"/>
            <a:chExt cx="11716963" cy="1023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16962" cy="1023031"/>
            </a:xfrm>
            <a:custGeom>
              <a:avLst/>
              <a:gdLst/>
              <a:ahLst/>
              <a:cxnLst/>
              <a:rect r="r" b="b" t="t" l="l"/>
              <a:pathLst>
                <a:path h="1023031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1023031"/>
                  </a:lnTo>
                  <a:lnTo>
                    <a:pt x="0" y="10230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1716963" cy="10420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255"/>
                </a:lnSpc>
              </a:pPr>
              <a:r>
                <a:rPr lang="en-US" sz="2712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LICENCIAMENTO DE SOFTWARE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36677" y="4707571"/>
            <a:ext cx="8787722" cy="1150561"/>
            <a:chOff x="0" y="0"/>
            <a:chExt cx="11716963" cy="15340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16962" cy="1534082"/>
            </a:xfrm>
            <a:custGeom>
              <a:avLst/>
              <a:gdLst/>
              <a:ahLst/>
              <a:cxnLst/>
              <a:rect r="r" b="b" t="t" l="l"/>
              <a:pathLst>
                <a:path h="1534082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1534082"/>
                  </a:lnTo>
                  <a:lnTo>
                    <a:pt x="0" y="15340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1716963" cy="155313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Orentadores: Prof. Ronildo / Prof. Roberto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58366" y="6357907"/>
            <a:ext cx="8787722" cy="992159"/>
            <a:chOff x="0" y="0"/>
            <a:chExt cx="11716963" cy="13228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716962" cy="1322879"/>
            </a:xfrm>
            <a:custGeom>
              <a:avLst/>
              <a:gdLst/>
              <a:ahLst/>
              <a:cxnLst/>
              <a:rect r="r" b="b" t="t" l="l"/>
              <a:pathLst>
                <a:path h="1322879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1322879"/>
                  </a:lnTo>
                  <a:lnTo>
                    <a:pt x="0" y="13228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1716963" cy="134192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JUN</a:t>
              </a: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DIAÍ-SP</a:t>
              </a:r>
            </a:p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2025</a:t>
              </a:r>
            </a:p>
            <a:p>
              <a:pPr algn="ctr">
                <a:lnSpc>
                  <a:spcPts val="2325"/>
                </a:lnSpc>
              </a:pP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4415310" y="246225"/>
            <a:ext cx="4930778" cy="764135"/>
            <a:chOff x="0" y="0"/>
            <a:chExt cx="6574371" cy="101884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74409" cy="1018794"/>
            </a:xfrm>
            <a:custGeom>
              <a:avLst/>
              <a:gdLst/>
              <a:ahLst/>
              <a:cxnLst/>
              <a:rect r="r" b="b" t="t" l="l"/>
              <a:pathLst>
                <a:path h="1018794" w="6574409">
                  <a:moveTo>
                    <a:pt x="0" y="0"/>
                  </a:moveTo>
                  <a:lnTo>
                    <a:pt x="6574409" y="0"/>
                  </a:lnTo>
                  <a:lnTo>
                    <a:pt x="6574409" y="1018794"/>
                  </a:lnTo>
                  <a:lnTo>
                    <a:pt x="0" y="1018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30" r="0" b="-35"/>
              </a:stretch>
            </a:blip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2983647" y="58592"/>
            <a:ext cx="1431662" cy="1141145"/>
            <a:chOff x="0" y="0"/>
            <a:chExt cx="1908883" cy="152152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08937" cy="1521587"/>
            </a:xfrm>
            <a:custGeom>
              <a:avLst/>
              <a:gdLst/>
              <a:ahLst/>
              <a:cxnLst/>
              <a:rect r="r" b="b" t="t" l="l"/>
              <a:pathLst>
                <a:path h="1521587" w="1908937">
                  <a:moveTo>
                    <a:pt x="0" y="0"/>
                  </a:moveTo>
                  <a:lnTo>
                    <a:pt x="1908937" y="0"/>
                  </a:lnTo>
                  <a:lnTo>
                    <a:pt x="1908937" y="1521587"/>
                  </a:lnTo>
                  <a:lnTo>
                    <a:pt x="0" y="15215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95" t="0" r="-92" b="3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783" y="48463"/>
            <a:ext cx="2565409" cy="683057"/>
            <a:chOff x="0" y="0"/>
            <a:chExt cx="3347137" cy="8911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47137" cy="891197"/>
            </a:xfrm>
            <a:custGeom>
              <a:avLst/>
              <a:gdLst/>
              <a:ahLst/>
              <a:cxnLst/>
              <a:rect r="r" b="b" t="t" l="l"/>
              <a:pathLst>
                <a:path h="891197" w="3347137">
                  <a:moveTo>
                    <a:pt x="0" y="0"/>
                  </a:moveTo>
                  <a:lnTo>
                    <a:pt x="3347137" y="0"/>
                  </a:lnTo>
                  <a:lnTo>
                    <a:pt x="3347137" y="891197"/>
                  </a:lnTo>
                  <a:lnTo>
                    <a:pt x="0" y="8911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3347137" cy="89119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960"/>
                </a:lnSpc>
              </a:pPr>
              <a:r>
                <a:rPr lang="en-US" sz="3300">
                  <a:solidFill>
                    <a:srgbClr val="000000"/>
                  </a:solidFill>
                  <a:latin typeface="Dela Gothic One"/>
                  <a:ea typeface="Dela Gothic One"/>
                  <a:cs typeface="Dela Gothic One"/>
                  <a:sym typeface="Dela Gothic One"/>
                </a:rPr>
                <a:t>Objetivo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316021" y="1718572"/>
            <a:ext cx="3706059" cy="3878057"/>
          </a:xfrm>
          <a:custGeom>
            <a:avLst/>
            <a:gdLst/>
            <a:ahLst/>
            <a:cxnLst/>
            <a:rect r="r" b="b" t="t" l="l"/>
            <a:pathLst>
              <a:path h="3878057" w="3706059">
                <a:moveTo>
                  <a:pt x="0" y="0"/>
                </a:moveTo>
                <a:lnTo>
                  <a:pt x="3706059" y="0"/>
                </a:lnTo>
                <a:lnTo>
                  <a:pt x="3706059" y="3878056"/>
                </a:lnTo>
                <a:lnTo>
                  <a:pt x="0" y="38780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32" r="0" b="-832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0351" y="1718572"/>
            <a:ext cx="4158701" cy="365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Qual é o objetivo da pesquisa sobre licenciamento de software?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aspectos do licenciamento a pesquisa pretende abordar?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Por que é importante estudar o licenciamento de software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atualmente?</a:t>
            </a:r>
          </a:p>
          <a:p>
            <a:pPr algn="just">
              <a:lnSpc>
                <a:spcPts val="24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4206" y="48463"/>
            <a:ext cx="3375385" cy="683057"/>
            <a:chOff x="0" y="0"/>
            <a:chExt cx="4500514" cy="9107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00514" cy="910742"/>
            </a:xfrm>
            <a:custGeom>
              <a:avLst/>
              <a:gdLst/>
              <a:ahLst/>
              <a:cxnLst/>
              <a:rect r="r" b="b" t="t" l="l"/>
              <a:pathLst>
                <a:path h="910742" w="4500514">
                  <a:moveTo>
                    <a:pt x="0" y="0"/>
                  </a:moveTo>
                  <a:lnTo>
                    <a:pt x="4500514" y="0"/>
                  </a:lnTo>
                  <a:lnTo>
                    <a:pt x="4500514" y="910742"/>
                  </a:lnTo>
                  <a:lnTo>
                    <a:pt x="0" y="9107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4500514" cy="91074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960"/>
                </a:lnSpc>
              </a:pPr>
              <a:r>
                <a:rPr lang="en-US" sz="3300">
                  <a:solidFill>
                    <a:srgbClr val="000000"/>
                  </a:solidFill>
                  <a:latin typeface="Dela Gothic One"/>
                  <a:ea typeface="Dela Gothic One"/>
                  <a:cs typeface="Dela Gothic One"/>
                  <a:sym typeface="Dela Gothic One"/>
                </a:rPr>
                <a:t>Introdução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202294" y="1546318"/>
            <a:ext cx="4430360" cy="3883486"/>
          </a:xfrm>
          <a:custGeom>
            <a:avLst/>
            <a:gdLst/>
            <a:ahLst/>
            <a:cxnLst/>
            <a:rect r="r" b="b" t="t" l="l"/>
            <a:pathLst>
              <a:path h="3883486" w="4430360">
                <a:moveTo>
                  <a:pt x="0" y="0"/>
                </a:moveTo>
                <a:lnTo>
                  <a:pt x="4430360" y="0"/>
                </a:lnTo>
                <a:lnTo>
                  <a:pt x="4430360" y="3883486"/>
                </a:lnTo>
                <a:lnTo>
                  <a:pt x="0" y="388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6391" t="-5499" r="-56440" b="-588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79036" y="1828800"/>
            <a:ext cx="4560646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Onde o licenciamento de software está presente no dia a dia?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regras estão envolvidas no uso de um software?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são termos de uso?</a:t>
            </a:r>
          </a:p>
          <a:p>
            <a:pPr algn="just">
              <a:lnSpc>
                <a:spcPts val="24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1150" y="455269"/>
            <a:ext cx="8787722" cy="822726"/>
            <a:chOff x="0" y="0"/>
            <a:chExt cx="11716963" cy="109696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16962" cy="1096969"/>
            </a:xfrm>
            <a:custGeom>
              <a:avLst/>
              <a:gdLst/>
              <a:ahLst/>
              <a:cxnLst/>
              <a:rect r="r" b="b" t="t" l="l"/>
              <a:pathLst>
                <a:path h="1096969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1096969"/>
                  </a:lnTo>
                  <a:lnTo>
                    <a:pt x="0" y="10969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11716963" cy="110649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141528" y="0"/>
            <a:ext cx="3612072" cy="3657600"/>
          </a:xfrm>
          <a:custGeom>
            <a:avLst/>
            <a:gdLst/>
            <a:ahLst/>
            <a:cxnLst/>
            <a:rect r="r" b="b" t="t" l="l"/>
            <a:pathLst>
              <a:path h="3657600" w="3612072">
                <a:moveTo>
                  <a:pt x="0" y="0"/>
                </a:moveTo>
                <a:lnTo>
                  <a:pt x="3612072" y="0"/>
                </a:lnTo>
                <a:lnTo>
                  <a:pt x="3612072" y="3657600"/>
                </a:lnTo>
                <a:lnTo>
                  <a:pt x="0" y="3657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324" t="-189" r="-2523" b="-532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141528" y="3657600"/>
            <a:ext cx="3919720" cy="3982744"/>
          </a:xfrm>
          <a:custGeom>
            <a:avLst/>
            <a:gdLst/>
            <a:ahLst/>
            <a:cxnLst/>
            <a:rect r="r" b="b" t="t" l="l"/>
            <a:pathLst>
              <a:path h="3982744" w="3919720">
                <a:moveTo>
                  <a:pt x="0" y="0"/>
                </a:moveTo>
                <a:lnTo>
                  <a:pt x="3919721" y="0"/>
                </a:lnTo>
                <a:lnTo>
                  <a:pt x="3919721" y="3982744"/>
                </a:lnTo>
                <a:lnTo>
                  <a:pt x="0" y="39827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747" t="-4005" r="0" b="-4005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4685" y="1828800"/>
            <a:ext cx="5216051" cy="426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 Quando começou a discussão sobre licenciamento de software?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Como o software era distribuído antes dos anos 1980?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mudou na forma de comercialização do software a partir dessa época?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Era permitido modificar o código-fonte dos softwares anteriormente?</a:t>
            </a:r>
          </a:p>
          <a:p>
            <a:pPr algn="just">
              <a:lnSpc>
                <a:spcPts val="240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17341" y="731520"/>
            <a:ext cx="6238526" cy="1617952"/>
          </a:xfrm>
          <a:custGeom>
            <a:avLst/>
            <a:gdLst/>
            <a:ahLst/>
            <a:cxnLst/>
            <a:rect r="r" b="b" t="t" l="l"/>
            <a:pathLst>
              <a:path h="1617952" w="6238526">
                <a:moveTo>
                  <a:pt x="0" y="0"/>
                </a:moveTo>
                <a:lnTo>
                  <a:pt x="6238526" y="0"/>
                </a:lnTo>
                <a:lnTo>
                  <a:pt x="6238526" y="1617952"/>
                </a:lnTo>
                <a:lnTo>
                  <a:pt x="0" y="16179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5653" r="0" b="-6032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47677" y="2488948"/>
            <a:ext cx="8577853" cy="396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são os principais tipos de licenças de software atualmente?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é uma licença proprietária, como a EULA, e qual é seu objetivo?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caracteriza uma licença livre, como a GNU GPL?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Qual é o principal debate gerado por esses dois tipos de licenças?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Como equilibrar a proteção da propriedade intelectual com o acesso democrático à tecnologia?</a:t>
            </a:r>
          </a:p>
          <a:p>
            <a:pPr algn="just">
              <a:lnSpc>
                <a:spcPts val="24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8575"/>
            <a:ext cx="6136529" cy="37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Tipos de Licenciamento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98859" y="1499709"/>
            <a:ext cx="6955882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19"/>
              </a:lnSpc>
            </a:pPr>
            <a:r>
              <a:rPr lang="en-US" sz="30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End User License Agreement (EULA):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1629" y="2862009"/>
            <a:ext cx="5053272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Propriedade Intelectual</a:t>
            </a:r>
          </a:p>
          <a:p>
            <a:pPr algn="l">
              <a:lnSpc>
                <a:spcPts val="3359"/>
              </a:lnSpc>
            </a:pP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Regras de Uso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86795" y="2813411"/>
            <a:ext cx="4198103" cy="1688378"/>
          </a:xfrm>
          <a:custGeom>
            <a:avLst/>
            <a:gdLst/>
            <a:ahLst/>
            <a:cxnLst/>
            <a:rect r="r" b="b" t="t" l="l"/>
            <a:pathLst>
              <a:path h="1688378" w="4198103">
                <a:moveTo>
                  <a:pt x="0" y="0"/>
                </a:moveTo>
                <a:lnTo>
                  <a:pt x="4198103" y="0"/>
                </a:lnTo>
                <a:lnTo>
                  <a:pt x="4198103" y="1688378"/>
                </a:lnTo>
                <a:lnTo>
                  <a:pt x="0" y="16883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9546" r="0" b="-7910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7938" y="271345"/>
            <a:ext cx="6673438" cy="46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86"/>
              </a:lnSpc>
            </a:pPr>
            <a:r>
              <a:rPr lang="en-US" sz="332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Software Propietário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37938" y="2370791"/>
            <a:ext cx="5053272" cy="315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caracteriza um software proprietário?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-36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 spc="-36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são as principais restrições impostas por esse tipo de software?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são as vantagens do software proprietário?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são as desvantagens associadas ao seu uso?</a:t>
            </a:r>
          </a:p>
          <a:p>
            <a:pPr algn="ctr">
              <a:lnSpc>
                <a:spcPts val="28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522728" y="-3059082"/>
            <a:ext cx="23881537" cy="13433365"/>
          </a:xfrm>
          <a:custGeom>
            <a:avLst/>
            <a:gdLst/>
            <a:ahLst/>
            <a:cxnLst/>
            <a:rect r="r" b="b" t="t" l="l"/>
            <a:pathLst>
              <a:path h="13433365" w="23881537">
                <a:moveTo>
                  <a:pt x="0" y="0"/>
                </a:moveTo>
                <a:lnTo>
                  <a:pt x="23881537" y="0"/>
                </a:lnTo>
                <a:lnTo>
                  <a:pt x="23881537" y="13433364"/>
                </a:lnTo>
                <a:lnTo>
                  <a:pt x="0" y="134333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4428" y="251771"/>
            <a:ext cx="6650749" cy="479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3"/>
              </a:lnSpc>
            </a:pPr>
            <a:r>
              <a:rPr lang="en-US" sz="3354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Software Propietário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64428" y="1966423"/>
            <a:ext cx="5419853" cy="4320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756" indent="-219878" lvl="1">
              <a:lnSpc>
                <a:spcPts val="2851"/>
              </a:lnSpc>
              <a:buFont typeface="Arial"/>
              <a:buChar char="•"/>
            </a:pPr>
            <a:r>
              <a:rPr lang="en-US" sz="2036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envolve o uso de software proprietário, segundo Hexsel (2005)?</a:t>
            </a:r>
          </a:p>
          <a:p>
            <a:pPr algn="l" marL="439756" indent="-219878" lvl="1">
              <a:lnSpc>
                <a:spcPts val="2851"/>
              </a:lnSpc>
              <a:buFont typeface="Arial"/>
              <a:buChar char="•"/>
            </a:pPr>
            <a:r>
              <a:rPr lang="en-US" sz="2036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Por que o uso de formatos proprietários é uma questão relevante?</a:t>
            </a:r>
          </a:p>
          <a:p>
            <a:pPr algn="l" marL="439756" indent="-219878" lvl="1">
              <a:lnSpc>
                <a:spcPts val="2851"/>
              </a:lnSpc>
              <a:buFont typeface="Arial"/>
              <a:buChar char="•"/>
            </a:pPr>
            <a:r>
              <a:rPr lang="en-US" sz="2036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Em que contexto os formatos proprietários se tornam especialmente problemáticos?</a:t>
            </a:r>
          </a:p>
          <a:p>
            <a:pPr algn="l" marL="439756" indent="-219878" lvl="1">
              <a:lnSpc>
                <a:spcPts val="2851"/>
              </a:lnSpc>
              <a:buFont typeface="Arial"/>
              <a:buChar char="•"/>
            </a:pPr>
            <a:r>
              <a:rPr lang="en-US" sz="2036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Qual o impacto da disseminação de aplicativos de escritório com formatos proprietários?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51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5956" y="4760559"/>
            <a:ext cx="7041689" cy="1728798"/>
          </a:xfrm>
          <a:custGeom>
            <a:avLst/>
            <a:gdLst/>
            <a:ahLst/>
            <a:cxnLst/>
            <a:rect r="r" b="b" t="t" l="l"/>
            <a:pathLst>
              <a:path h="1728798" w="7041689">
                <a:moveTo>
                  <a:pt x="0" y="0"/>
                </a:moveTo>
                <a:lnTo>
                  <a:pt x="7041688" y="0"/>
                </a:lnTo>
                <a:lnTo>
                  <a:pt x="7041688" y="1728798"/>
                </a:lnTo>
                <a:lnTo>
                  <a:pt x="0" y="17287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09410" y="251771"/>
            <a:ext cx="7676265" cy="479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3"/>
              </a:lnSpc>
            </a:pPr>
            <a:r>
              <a:rPr lang="en-US" sz="3354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Software Livre e Open Source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63398" y="1542792"/>
            <a:ext cx="8426805" cy="272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liberdades o software livre garante ao usuário, segundo a FSF?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significa poder modificar o software?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Por que a liberdade de modificação é considerada um pilar do software livre?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Quem define os princípios do software livre?</a:t>
            </a:r>
          </a:p>
          <a:p>
            <a:pPr algn="l">
              <a:lnSpc>
                <a:spcPts val="307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DAGyhS70AkA</dc:identifier>
  <dcterms:modified xsi:type="dcterms:W3CDTF">2011-08-01T06:04:30Z</dcterms:modified>
  <cp:revision>1</cp:revision>
  <dc:title>Slide-do-Licenciamento</dc:title>
</cp:coreProperties>
</file>

<file path=docProps/thumbnail.jpeg>
</file>